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9"/>
  </p:notesMasterIdLst>
  <p:handoutMasterIdLst>
    <p:handoutMasterId r:id="rId10"/>
  </p:handoutMasterIdLst>
  <p:sldIdLst>
    <p:sldId id="302" r:id="rId2"/>
    <p:sldId id="309" r:id="rId3"/>
    <p:sldId id="294" r:id="rId4"/>
    <p:sldId id="303" r:id="rId5"/>
    <p:sldId id="296" r:id="rId6"/>
    <p:sldId id="310" r:id="rId7"/>
    <p:sldId id="308" r:id="rId8"/>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arney-Saylor, Kara" initials="K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5827"/>
  </p:normalViewPr>
  <p:slideViewPr>
    <p:cSldViewPr snapToGrid="0" snapToObjects="1">
      <p:cViewPr varScale="1">
        <p:scale>
          <a:sx n="112" d="100"/>
          <a:sy n="112" d="100"/>
        </p:scale>
        <p:origin x="-1596" y="-84"/>
      </p:cViewPr>
      <p:guideLst>
        <p:guide orient="horz" pos="2160"/>
        <p:guide pos="288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Common Methods of Fraud Detection</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C326-44F0-8398-276B1ACAAF2F}"/>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326-44F0-8398-276B1ACAAF2F}"/>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C326-44F0-8398-276B1ACAAF2F}"/>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C326-44F0-8398-276B1ACAAF2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Sheet1!$A$1:$A$4</c:f>
              <c:strCache>
                <c:ptCount val="4"/>
                <c:pt idx="0">
                  <c:v>Ethics Hotline</c:v>
                </c:pt>
                <c:pt idx="1">
                  <c:v>Other</c:v>
                </c:pt>
                <c:pt idx="2">
                  <c:v>Internal Audit</c:v>
                </c:pt>
                <c:pt idx="3">
                  <c:v>Management Review</c:v>
                </c:pt>
              </c:strCache>
            </c:strRef>
          </c:cat>
          <c:val>
            <c:numRef>
              <c:f>Sheet1!$B$1:$B$4</c:f>
              <c:numCache>
                <c:formatCode>0%</c:formatCode>
                <c:ptCount val="4"/>
                <c:pt idx="0">
                  <c:v>0.42</c:v>
                </c:pt>
                <c:pt idx="1">
                  <c:v>0.28000000000000003</c:v>
                </c:pt>
                <c:pt idx="2">
                  <c:v>0.14000000000000001</c:v>
                </c:pt>
                <c:pt idx="3">
                  <c:v>0.16</c:v>
                </c:pt>
              </c:numCache>
            </c:numRef>
          </c:val>
          <c:extLst xmlns:c16r2="http://schemas.microsoft.com/office/drawing/2015/06/chart">
            <c:ext xmlns:c16="http://schemas.microsoft.com/office/drawing/2014/chart" uri="{C3380CC4-5D6E-409C-BE32-E72D297353CC}">
              <c16:uniqueId val="{00000008-C326-44F0-8398-276B1ACAAF2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3808267716535436"/>
          <c:y val="0.26826199702434878"/>
          <c:w val="0.18830621172353459"/>
          <c:h val="0.3426345233013245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1D33A1-6D17-2C4C-B4C2-C83DB37352CC}" type="datetimeFigureOut">
              <a:rPr lang="en-US" smtClean="0">
                <a:latin typeface="Arial" charset="0"/>
              </a:rPr>
              <a:t>4/17/2017</a:t>
            </a:fld>
            <a:endParaRPr lang="en-US"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charset="0"/>
              </a:defRPr>
            </a:lvl1pPr>
          </a:lstStyle>
          <a:p>
            <a:fld id="{5B96CA4F-2197-CC40-B4FC-798A937A9DC6}" type="datetimeFigureOut">
              <a:rPr lang="en-US" smtClean="0"/>
              <a:pPr/>
              <a:t>4/17/2017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0965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3"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rgbClr val="828383"/>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8" y="6046267"/>
            <a:ext cx="4246291" cy="314919"/>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4"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7" y="6046265"/>
            <a:ext cx="4148561" cy="307671"/>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rgbClr val="828383"/>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31" y="347472"/>
            <a:ext cx="3437473" cy="254935"/>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rgbClr val="828383"/>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rgbClr val="828383"/>
                </a:solidFill>
                <a:latin typeface="Arial" charset="0"/>
                <a:ea typeface="Arial" charset="0"/>
                <a:cs typeface="Arial" charset="0"/>
              </a:rPr>
              <a:pPr/>
              <a:t>‹#›</a:t>
            </a:fld>
            <a:endParaRPr lang="en-US" sz="1200" b="1" dirty="0">
              <a:solidFill>
                <a:srgbClr val="828383"/>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Kara Kearney-Saylor, CIA, CRMA</a:t>
            </a:r>
          </a:p>
          <a:p>
            <a:r>
              <a:rPr lang="en-US" dirty="0" smtClean="0"/>
              <a:t>Director of Internal Audit</a:t>
            </a:r>
          </a:p>
          <a:p>
            <a:endParaRPr lang="en-US" dirty="0"/>
          </a:p>
        </p:txBody>
      </p:sp>
      <p:sp>
        <p:nvSpPr>
          <p:cNvPr id="3" name="Title 2"/>
          <p:cNvSpPr>
            <a:spLocks noGrp="1"/>
          </p:cNvSpPr>
          <p:nvPr>
            <p:ph type="ctrTitle"/>
          </p:nvPr>
        </p:nvSpPr>
        <p:spPr/>
        <p:txBody>
          <a:bodyPr/>
          <a:lstStyle/>
          <a:p>
            <a:r>
              <a:rPr lang="en-US" dirty="0" err="1" smtClean="0"/>
              <a:t>EThicsPoint</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101" y="1518056"/>
            <a:ext cx="7179044" cy="4169972"/>
          </a:xfrm>
        </p:spPr>
        <p:txBody>
          <a:bodyPr anchor="ctr"/>
          <a:lstStyle/>
          <a:p>
            <a:r>
              <a:rPr lang="en-US" sz="2000" dirty="0" err="1"/>
              <a:t>EthicsPoint</a:t>
            </a:r>
            <a:r>
              <a:rPr lang="en-US" sz="2000" dirty="0"/>
              <a:t> is a comprehensive and confidential </a:t>
            </a:r>
            <a:r>
              <a:rPr lang="en-US" sz="2000" dirty="0" smtClean="0"/>
              <a:t>tool that provides anonymous reporting to </a:t>
            </a:r>
            <a:r>
              <a:rPr lang="en-US" sz="2000" dirty="0"/>
              <a:t>assist management and employees in working together to address fraud, abuse and other misconduct in the workplace.</a:t>
            </a:r>
            <a:endParaRPr lang="en-US" sz="2000" i="1" dirty="0"/>
          </a:p>
          <a:p>
            <a:endParaRPr lang="en-US" sz="1800" i="1" dirty="0" smtClean="0"/>
          </a:p>
          <a:p>
            <a:endParaRPr lang="en-US" sz="1800" i="1" dirty="0"/>
          </a:p>
        </p:txBody>
      </p:sp>
      <p:sp>
        <p:nvSpPr>
          <p:cNvPr id="3" name="Title 2"/>
          <p:cNvSpPr>
            <a:spLocks noGrp="1"/>
          </p:cNvSpPr>
          <p:nvPr>
            <p:ph type="title"/>
          </p:nvPr>
        </p:nvSpPr>
        <p:spPr/>
        <p:txBody>
          <a:bodyPr/>
          <a:lstStyle/>
          <a:p>
            <a:r>
              <a:rPr lang="en-US" dirty="0" smtClean="0"/>
              <a:t>What is </a:t>
            </a:r>
            <a:r>
              <a:rPr lang="en-US" dirty="0" err="1" smtClean="0"/>
              <a:t>EthicsPoint</a:t>
            </a:r>
            <a:r>
              <a:rPr lang="en-US" dirty="0" smtClean="0"/>
              <a:t>?</a:t>
            </a:r>
            <a:endParaRPr lang="en-US" dirty="0"/>
          </a:p>
        </p:txBody>
      </p:sp>
    </p:spTree>
    <p:extLst>
      <p:ext uri="{BB962C8B-B14F-4D97-AF65-F5344CB8AC3E}">
        <p14:creationId xmlns:p14="http://schemas.microsoft.com/office/powerpoint/2010/main" val="152627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100" y="2189265"/>
            <a:ext cx="7735997" cy="3613020"/>
          </a:xfrm>
        </p:spPr>
        <p:txBody>
          <a:bodyPr/>
          <a:lstStyle/>
          <a:p>
            <a:endParaRPr lang="en-US" dirty="0"/>
          </a:p>
          <a:p>
            <a:endParaRPr lang="en-US" dirty="0"/>
          </a:p>
        </p:txBody>
      </p:sp>
      <p:sp>
        <p:nvSpPr>
          <p:cNvPr id="3" name="Title 2"/>
          <p:cNvSpPr>
            <a:spLocks noGrp="1"/>
          </p:cNvSpPr>
          <p:nvPr>
            <p:ph type="title"/>
          </p:nvPr>
        </p:nvSpPr>
        <p:spPr/>
        <p:txBody>
          <a:bodyPr/>
          <a:lstStyle/>
          <a:p>
            <a:r>
              <a:rPr lang="en-US" dirty="0" smtClean="0"/>
              <a:t>Does UB really need a confidential reporting hotline?  </a:t>
            </a:r>
            <a:endParaRPr lang="en-US" dirty="0"/>
          </a:p>
        </p:txBody>
      </p:sp>
      <p:sp>
        <p:nvSpPr>
          <p:cNvPr id="7" name="TextBox 3"/>
          <p:cNvSpPr txBox="1"/>
          <p:nvPr/>
        </p:nvSpPr>
        <p:spPr>
          <a:xfrm>
            <a:off x="731520" y="2402377"/>
            <a:ext cx="1408299" cy="830997"/>
          </a:xfrm>
          <a:prstGeom prst="rect">
            <a:avLst/>
          </a:prstGeom>
          <a:noFill/>
          <a:ln>
            <a:solidFill>
              <a:srgbClr val="0070C0"/>
            </a:solidFill>
          </a:ln>
        </p:spPr>
        <p:txBody>
          <a:bodyPr wrap="square">
            <a:spAutoFit/>
          </a:bodyPr>
          <a:lstStyle>
            <a:defPPr>
              <a:defRPr lang="en-US"/>
            </a:defPPr>
            <a:lvl1pPr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a:lstStyle>
          <a:p>
            <a:pPr algn="ctr" fontAlgn="auto">
              <a:spcBef>
                <a:spcPts val="0"/>
              </a:spcBef>
              <a:spcAft>
                <a:spcPts val="0"/>
              </a:spcAft>
              <a:defRPr/>
            </a:pPr>
            <a:r>
              <a:rPr lang="en-US" sz="2400" b="1" cap="small" dirty="0" smtClean="0">
                <a:solidFill>
                  <a:srgbClr val="C00000"/>
                </a:solidFill>
                <a:latin typeface="+mn-lt"/>
                <a:ea typeface="+mn-ea"/>
                <a:cs typeface="Times" panose="02020603050405020304" pitchFamily="18" charset="0"/>
              </a:rPr>
              <a:t>SUNY POLICY</a:t>
            </a:r>
            <a:endParaRPr lang="en-US" sz="2400" b="1" cap="small" dirty="0">
              <a:solidFill>
                <a:srgbClr val="C00000"/>
              </a:solidFill>
              <a:latin typeface="+mn-lt"/>
              <a:ea typeface="+mn-ea"/>
              <a:cs typeface="Times" panose="02020603050405020304" pitchFamily="18" charset="0"/>
            </a:endParaRPr>
          </a:p>
        </p:txBody>
      </p:sp>
      <p:sp>
        <p:nvSpPr>
          <p:cNvPr id="12" name="Content Placeholder 2"/>
          <p:cNvSpPr txBox="1">
            <a:spLocks/>
          </p:cNvSpPr>
          <p:nvPr/>
        </p:nvSpPr>
        <p:spPr>
          <a:xfrm>
            <a:off x="2444239" y="2185166"/>
            <a:ext cx="5845686" cy="4218809"/>
          </a:xfrm>
          <a:prstGeom prst="rect">
            <a:avLst/>
          </a:prstGeom>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rgbClr val="828383"/>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28600" lvl="1">
              <a:lnSpc>
                <a:spcPct val="110000"/>
              </a:lnSpc>
              <a:spcAft>
                <a:spcPts val="1800"/>
              </a:spcAft>
            </a:pPr>
            <a:r>
              <a:rPr lang="en-US" sz="2000" dirty="0" smtClean="0"/>
              <a:t>…..</a:t>
            </a:r>
            <a:r>
              <a:rPr lang="en-US" sz="2000" dirty="0"/>
              <a:t> </a:t>
            </a:r>
            <a:r>
              <a:rPr lang="en-US" sz="2000" dirty="0" smtClean="0"/>
              <a:t>each </a:t>
            </a:r>
            <a:r>
              <a:rPr lang="en-US" sz="2000" dirty="0"/>
              <a:t>campus is required to establish a mechanism (fraud hotline) such as a toll free number, e-mail address, or facsimile number that individuals can use to report suspected and detected fraud and irregularities. The fraud hotline must be readily accessible and provide the option of reporting anonymously. </a:t>
            </a:r>
            <a:endParaRPr lang="en-US" altLang="en-US" sz="2000" dirty="0" smtClean="0">
              <a:solidFill>
                <a:schemeClr val="tx1">
                  <a:lumMod val="50000"/>
                </a:schemeClr>
              </a:solidFill>
              <a:latin typeface="+mn-lt"/>
            </a:endParaRP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1130" y="2393235"/>
            <a:ext cx="8705385" cy="4155049"/>
          </a:xfrm>
        </p:spPr>
        <p:txBody>
          <a:bodyPr/>
          <a:lstStyle/>
          <a:p>
            <a:pPr marL="38100" indent="0">
              <a:buNone/>
            </a:pPr>
            <a:r>
              <a:rPr lang="en-US" b="1" dirty="0" smtClean="0"/>
              <a:t>The </a:t>
            </a:r>
            <a:r>
              <a:rPr lang="en-US" b="1" dirty="0"/>
              <a:t>Regents of the University of California		Oregon University System</a:t>
            </a:r>
            <a:endParaRPr lang="en-US" dirty="0"/>
          </a:p>
          <a:p>
            <a:pPr marL="38100" indent="0">
              <a:buNone/>
            </a:pPr>
            <a:r>
              <a:rPr lang="en-US" b="1" dirty="0"/>
              <a:t>University of Colorado System			</a:t>
            </a:r>
            <a:r>
              <a:rPr lang="en-US" b="1" dirty="0" smtClean="0"/>
              <a:t>	University </a:t>
            </a:r>
            <a:r>
              <a:rPr lang="en-US" b="1" dirty="0"/>
              <a:t>of Minnesota System</a:t>
            </a:r>
            <a:endParaRPr lang="en-US" dirty="0"/>
          </a:p>
          <a:p>
            <a:pPr marL="38100" indent="0">
              <a:buNone/>
            </a:pPr>
            <a:r>
              <a:rPr lang="en-US" b="1" dirty="0"/>
              <a:t>Board of Regents, State of Iowa			Texas Tech University System</a:t>
            </a:r>
            <a:endParaRPr lang="en-US" dirty="0"/>
          </a:p>
          <a:p>
            <a:pPr marL="38100" indent="0">
              <a:buNone/>
            </a:pPr>
            <a:r>
              <a:rPr lang="en-US" b="1" dirty="0" smtClean="0"/>
              <a:t>Brigham </a:t>
            </a:r>
            <a:r>
              <a:rPr lang="en-US" b="1" dirty="0"/>
              <a:t>Young University System			</a:t>
            </a:r>
            <a:r>
              <a:rPr lang="en-US" b="1" dirty="0" smtClean="0"/>
              <a:t>Utah </a:t>
            </a:r>
            <a:r>
              <a:rPr lang="en-US" b="1" dirty="0"/>
              <a:t>System of Higher Education</a:t>
            </a:r>
            <a:endParaRPr lang="en-US" dirty="0"/>
          </a:p>
          <a:p>
            <a:pPr marL="38100" indent="0">
              <a:buNone/>
            </a:pPr>
            <a:r>
              <a:rPr lang="en-US" b="1" dirty="0" smtClean="0"/>
              <a:t>Texas </a:t>
            </a:r>
            <a:r>
              <a:rPr lang="en-US" b="1" dirty="0"/>
              <a:t>State Technical College System		</a:t>
            </a:r>
            <a:r>
              <a:rPr lang="en-US" b="1" dirty="0" smtClean="0"/>
              <a:t>	Texas </a:t>
            </a:r>
            <a:r>
              <a:rPr lang="en-US" b="1" dirty="0"/>
              <a:t>State University System</a:t>
            </a:r>
            <a:endParaRPr lang="en-US" dirty="0"/>
          </a:p>
          <a:p>
            <a:pPr marL="38100" indent="0">
              <a:buNone/>
            </a:pPr>
            <a:r>
              <a:rPr lang="en-US" b="1" dirty="0"/>
              <a:t>Pennsylvania State System of Higher Education	Colorado Community College System</a:t>
            </a:r>
            <a:endParaRPr lang="en-US" dirty="0"/>
          </a:p>
          <a:p>
            <a:pPr marL="38100" indent="0">
              <a:buNone/>
            </a:pPr>
            <a:r>
              <a:rPr lang="en-US" b="1" dirty="0"/>
              <a:t>Texas A&amp;M University System			</a:t>
            </a:r>
            <a:r>
              <a:rPr lang="en-US" b="1" dirty="0" smtClean="0"/>
              <a:t>	New </a:t>
            </a:r>
            <a:r>
              <a:rPr lang="en-US" b="1" dirty="0"/>
              <a:t>Jersey University </a:t>
            </a:r>
            <a:r>
              <a:rPr lang="en-US" b="1" dirty="0" smtClean="0"/>
              <a:t>System</a:t>
            </a:r>
            <a:endParaRPr lang="en-US" dirty="0"/>
          </a:p>
          <a:p>
            <a:pPr marL="38100" indent="0">
              <a:buNone/>
            </a:pPr>
            <a:r>
              <a:rPr lang="en-US" b="1" dirty="0"/>
              <a:t>Regional University System of Oklahoma		University of Hawaii System</a:t>
            </a:r>
            <a:endParaRPr lang="en-US" dirty="0"/>
          </a:p>
          <a:p>
            <a:pPr marL="38100" indent="0">
              <a:buNone/>
            </a:pPr>
            <a:r>
              <a:rPr lang="en-US" b="1" dirty="0" smtClean="0"/>
              <a:t>University </a:t>
            </a:r>
            <a:r>
              <a:rPr lang="en-US" b="1" dirty="0"/>
              <a:t>of Alaska System			</a:t>
            </a:r>
            <a:r>
              <a:rPr lang="en-US" b="1" dirty="0" smtClean="0"/>
              <a:t>	University </a:t>
            </a:r>
            <a:r>
              <a:rPr lang="en-US" b="1" dirty="0"/>
              <a:t>of Kansas System</a:t>
            </a:r>
            <a:endParaRPr lang="en-US" dirty="0"/>
          </a:p>
          <a:p>
            <a:pPr marL="38100" indent="0">
              <a:buNone/>
            </a:pPr>
            <a:r>
              <a:rPr lang="en-US" b="1" dirty="0"/>
              <a:t>Louisiana State University </a:t>
            </a:r>
            <a:r>
              <a:rPr lang="en-US" b="1" dirty="0" smtClean="0"/>
              <a:t>System			Boston University</a:t>
            </a:r>
          </a:p>
          <a:p>
            <a:pPr marL="38100" indent="0">
              <a:buNone/>
            </a:pPr>
            <a:r>
              <a:rPr lang="en-US" b="1" dirty="0" smtClean="0"/>
              <a:t>Massachusetts Institute of Technology			Suffolk University</a:t>
            </a:r>
          </a:p>
          <a:p>
            <a:pPr marL="38100" indent="0" algn="ctr">
              <a:buNone/>
            </a:pPr>
            <a:r>
              <a:rPr lang="en-US" b="1" dirty="0" smtClean="0"/>
              <a:t>	ANY MANY OTHERS…..</a:t>
            </a:r>
            <a:endParaRPr lang="en-US" dirty="0"/>
          </a:p>
          <a:p>
            <a:pPr marL="38100" indent="0">
              <a:buNone/>
            </a:pPr>
            <a:endParaRPr lang="en-US" sz="1800" dirty="0"/>
          </a:p>
        </p:txBody>
      </p:sp>
      <p:sp>
        <p:nvSpPr>
          <p:cNvPr id="3" name="Title 2"/>
          <p:cNvSpPr>
            <a:spLocks noGrp="1"/>
          </p:cNvSpPr>
          <p:nvPr>
            <p:ph type="title"/>
          </p:nvPr>
        </p:nvSpPr>
        <p:spPr/>
        <p:txBody>
          <a:bodyPr/>
          <a:lstStyle/>
          <a:p>
            <a:r>
              <a:rPr lang="en-US" dirty="0" smtClean="0"/>
              <a:t>Do other schools use </a:t>
            </a:r>
            <a:r>
              <a:rPr lang="en-US" dirty="0" err="1" smtClean="0"/>
              <a:t>EthicsPoint</a:t>
            </a:r>
            <a:r>
              <a:rPr lang="en-US" dirty="0" smtClean="0"/>
              <a:t>?  YES!</a:t>
            </a:r>
            <a:endParaRPr lang="en-US" dirty="0"/>
          </a:p>
        </p:txBody>
      </p:sp>
    </p:spTree>
    <p:extLst>
      <p:ext uri="{BB962C8B-B14F-4D97-AF65-F5344CB8AC3E}">
        <p14:creationId xmlns:p14="http://schemas.microsoft.com/office/powerpoint/2010/main" val="182011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sz="1800" dirty="0" smtClean="0"/>
              <a:t>Compliance with SUNY policy</a:t>
            </a:r>
          </a:p>
          <a:p>
            <a:r>
              <a:rPr lang="en-US" sz="1800" dirty="0" smtClean="0"/>
              <a:t>Knowing about misconduct sooner and lessening the duration</a:t>
            </a:r>
          </a:p>
          <a:p>
            <a:r>
              <a:rPr lang="en-US" sz="1800" dirty="0" smtClean="0"/>
              <a:t>Understanding deeper issues or patterns</a:t>
            </a:r>
          </a:p>
          <a:p>
            <a:r>
              <a:rPr lang="en-US" sz="1800" dirty="0" smtClean="0"/>
              <a:t>Better communication with anonymous reporter(s)</a:t>
            </a:r>
          </a:p>
          <a:p>
            <a:r>
              <a:rPr lang="en-US" sz="1800" dirty="0" smtClean="0"/>
              <a:t>Avoid violations and legal battles</a:t>
            </a:r>
          </a:p>
          <a:p>
            <a:r>
              <a:rPr lang="en-US" sz="1800" dirty="0" smtClean="0"/>
              <a:t>Save money (reduce fraud, limit fines)</a:t>
            </a:r>
          </a:p>
          <a:p>
            <a:r>
              <a:rPr lang="en-US" sz="1800" dirty="0" smtClean="0"/>
              <a:t>Providing a resource or outlet for staff, faculty, and students when they do not know where to turn</a:t>
            </a:r>
          </a:p>
          <a:p>
            <a:endParaRPr lang="en-US" sz="1800" dirty="0" smtClean="0"/>
          </a:p>
          <a:p>
            <a:pPr marL="38100" indent="0">
              <a:buNone/>
            </a:pPr>
            <a:r>
              <a:rPr lang="en-US" sz="1800" dirty="0"/>
              <a:t>	</a:t>
            </a:r>
          </a:p>
          <a:p>
            <a:endParaRPr lang="en-US" dirty="0" smtClean="0"/>
          </a:p>
          <a:p>
            <a:pPr marL="38100" indent="0">
              <a:buNone/>
            </a:pPr>
            <a:endParaRPr lang="en-US" sz="1800" dirty="0" smtClean="0"/>
          </a:p>
        </p:txBody>
      </p:sp>
      <p:sp>
        <p:nvSpPr>
          <p:cNvPr id="3" name="Title 2"/>
          <p:cNvSpPr>
            <a:spLocks noGrp="1"/>
          </p:cNvSpPr>
          <p:nvPr>
            <p:ph type="title"/>
          </p:nvPr>
        </p:nvSpPr>
        <p:spPr/>
        <p:txBody>
          <a:bodyPr/>
          <a:lstStyle/>
          <a:p>
            <a:r>
              <a:rPr lang="en-US" dirty="0" smtClean="0"/>
              <a:t>How does </a:t>
            </a:r>
            <a:r>
              <a:rPr lang="en-US" dirty="0" err="1" smtClean="0"/>
              <a:t>EthicsPoint</a:t>
            </a:r>
            <a:r>
              <a:rPr lang="en-US" dirty="0" smtClean="0"/>
              <a:t> benefit UB?  </a:t>
            </a:r>
            <a:endParaRPr lang="en-US" dirty="0"/>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idx="13"/>
            <p:extLst>
              <p:ext uri="{D42A27DB-BD31-4B8C-83A1-F6EECF244321}">
                <p14:modId xmlns:p14="http://schemas.microsoft.com/office/powerpoint/2010/main" val="2690936590"/>
              </p:ext>
            </p:extLst>
          </p:nvPr>
        </p:nvGraphicFramePr>
        <p:xfrm>
          <a:off x="0" y="1049338"/>
          <a:ext cx="9144000" cy="581183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292158" y="5875699"/>
            <a:ext cx="2308634" cy="553998"/>
          </a:xfrm>
          <a:prstGeom prst="rect">
            <a:avLst/>
          </a:prstGeom>
          <a:noFill/>
        </p:spPr>
        <p:txBody>
          <a:bodyPr wrap="square" rtlCol="0">
            <a:spAutoFit/>
          </a:bodyPr>
          <a:lstStyle/>
          <a:p>
            <a:r>
              <a:rPr lang="en-US" sz="1000" i="1" dirty="0" smtClean="0"/>
              <a:t>***Data derived from Association of Certified Fraud Examiners Report to the Nations 2014</a:t>
            </a:r>
            <a:endParaRPr lang="en-US" sz="1000" i="1" dirty="0"/>
          </a:p>
        </p:txBody>
      </p:sp>
    </p:spTree>
    <p:extLst>
      <p:ext uri="{BB962C8B-B14F-4D97-AF65-F5344CB8AC3E}">
        <p14:creationId xmlns:p14="http://schemas.microsoft.com/office/powerpoint/2010/main" val="425237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099" y="2711321"/>
            <a:ext cx="7886700" cy="868430"/>
          </a:xfrm>
        </p:spPr>
        <p:txBody>
          <a:bodyPr>
            <a:normAutofit/>
          </a:bodyPr>
          <a:lstStyle/>
          <a:p>
            <a:pPr algn="ctr"/>
            <a:r>
              <a:rPr lang="en-US" sz="4000" dirty="0" smtClean="0"/>
              <a:t>Any Questions?</a:t>
            </a:r>
            <a:endParaRPr lang="en-US" sz="4000" dirty="0"/>
          </a:p>
        </p:txBody>
      </p:sp>
    </p:spTree>
    <p:extLst>
      <p:ext uri="{BB962C8B-B14F-4D97-AF65-F5344CB8AC3E}">
        <p14:creationId xmlns:p14="http://schemas.microsoft.com/office/powerpoint/2010/main" val="295149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2733</TotalTime>
  <Words>160</Words>
  <Application>Microsoft Office PowerPoint</Application>
  <PresentationFormat>On-screen Show (4:3)</PresentationFormat>
  <Paragraphs>36</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UB Powerpoint Template</vt:lpstr>
      <vt:lpstr>EThicsPoint</vt:lpstr>
      <vt:lpstr>What is EthicsPoint?</vt:lpstr>
      <vt:lpstr>Does UB really need a confidential reporting hotline?  </vt:lpstr>
      <vt:lpstr>Do other schools use EthicsPoint?  YES!</vt:lpstr>
      <vt:lpstr>How does EthicsPoint benefit UB?  </vt:lpstr>
      <vt:lpstr>PowerPoint Presentation</vt:lpstr>
      <vt:lpstr>Any 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creator>Microsoft Office User</dc:creator>
  <cp:lastModifiedBy>Allen, Lindsay</cp:lastModifiedBy>
  <cp:revision>228</cp:revision>
  <cp:lastPrinted>2016-10-04T18:24:42Z</cp:lastPrinted>
  <dcterms:created xsi:type="dcterms:W3CDTF">2016-06-28T14:05:07Z</dcterms:created>
  <dcterms:modified xsi:type="dcterms:W3CDTF">2017-04-17T14:07:29Z</dcterms:modified>
</cp:coreProperties>
</file>